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243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A9E8-7364-4C26-B1D0-5BB40A1781FC}" type="datetimeFigureOut">
              <a:rPr lang="es-ES" smtClean="0"/>
              <a:t>29/01/2016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2290-C828-4939-9549-C04165848E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9036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A9E8-7364-4C26-B1D0-5BB40A1781FC}" type="datetimeFigureOut">
              <a:rPr lang="es-ES" smtClean="0"/>
              <a:t>29/01/2016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2290-C828-4939-9549-C04165848E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5955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A9E8-7364-4C26-B1D0-5BB40A1781FC}" type="datetimeFigureOut">
              <a:rPr lang="es-ES" smtClean="0"/>
              <a:t>29/01/2016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2290-C828-4939-9549-C04165848E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917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A9E8-7364-4C26-B1D0-5BB40A1781FC}" type="datetimeFigureOut">
              <a:rPr lang="es-ES" smtClean="0"/>
              <a:t>29/01/2016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2290-C828-4939-9549-C04165848E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2216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A9E8-7364-4C26-B1D0-5BB40A1781FC}" type="datetimeFigureOut">
              <a:rPr lang="es-ES" smtClean="0"/>
              <a:t>29/01/2016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2290-C828-4939-9549-C04165848E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2088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A9E8-7364-4C26-B1D0-5BB40A1781FC}" type="datetimeFigureOut">
              <a:rPr lang="es-ES" smtClean="0"/>
              <a:t>29/01/2016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2290-C828-4939-9549-C04165848E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6354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A9E8-7364-4C26-B1D0-5BB40A1781FC}" type="datetimeFigureOut">
              <a:rPr lang="es-ES" smtClean="0"/>
              <a:t>29/01/2016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2290-C828-4939-9549-C04165848E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6721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A9E8-7364-4C26-B1D0-5BB40A1781FC}" type="datetimeFigureOut">
              <a:rPr lang="es-ES" smtClean="0"/>
              <a:t>29/01/2016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2290-C828-4939-9549-C04165848E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9931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A9E8-7364-4C26-B1D0-5BB40A1781FC}" type="datetimeFigureOut">
              <a:rPr lang="es-ES" smtClean="0"/>
              <a:t>29/01/2016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2290-C828-4939-9549-C04165848E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3920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A9E8-7364-4C26-B1D0-5BB40A1781FC}" type="datetimeFigureOut">
              <a:rPr lang="es-ES" smtClean="0"/>
              <a:t>29/01/2016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2290-C828-4939-9549-C04165848E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5566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9A9E8-7364-4C26-B1D0-5BB40A1781FC}" type="datetimeFigureOut">
              <a:rPr lang="es-ES" smtClean="0"/>
              <a:t>29/01/2016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2290-C828-4939-9549-C04165848E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8442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9A9E8-7364-4C26-B1D0-5BB40A1781FC}" type="datetimeFigureOut">
              <a:rPr lang="es-ES" smtClean="0"/>
              <a:t>29/01/2016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92290-C828-4939-9549-C04165848E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4923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2836"/>
            <a:ext cx="8229600" cy="562074"/>
          </a:xfrm>
        </p:spPr>
        <p:txBody>
          <a:bodyPr>
            <a:noAutofit/>
          </a:bodyPr>
          <a:lstStyle/>
          <a:p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</a:rPr>
              <a:t>MAPA ESTRATEGICO</a:t>
            </a:r>
            <a:endParaRPr lang="es-E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3568557"/>
              </p:ext>
            </p:extLst>
          </p:nvPr>
        </p:nvGraphicFramePr>
        <p:xfrm>
          <a:off x="323528" y="821153"/>
          <a:ext cx="8435280" cy="5913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4872"/>
                <a:gridCol w="2361846"/>
                <a:gridCol w="3227978"/>
                <a:gridCol w="21705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000" dirty="0" smtClean="0"/>
                        <a:t>PER</a:t>
                      </a:r>
                      <a:endParaRPr lang="es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 smtClean="0"/>
                        <a:t>OBJETIVOS</a:t>
                      </a:r>
                      <a:endParaRPr lang="es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 smtClean="0"/>
                        <a:t> ESTRATEGIA</a:t>
                      </a:r>
                      <a:endParaRPr lang="es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 smtClean="0"/>
                        <a:t>PLANES</a:t>
                      </a:r>
                      <a:endParaRPr lang="es-ES" sz="1000" dirty="0"/>
                    </a:p>
                  </a:txBody>
                  <a:tcPr/>
                </a:tc>
              </a:tr>
              <a:tr h="305832">
                <a:tc rowSpan="3">
                  <a:txBody>
                    <a:bodyPr/>
                    <a:lstStyle/>
                    <a:p>
                      <a:pPr algn="ctr"/>
                      <a:r>
                        <a:rPr lang="es-ES" sz="1000" b="1" dirty="0" smtClean="0"/>
                        <a:t>OPERATIVA</a:t>
                      </a:r>
                      <a:endParaRPr lang="es-ES" sz="1000" b="1" dirty="0"/>
                    </a:p>
                  </a:txBody>
                  <a:tcPr vert="vert270" anchor="ctr"/>
                </a:tc>
                <a:tc rowSpan="3">
                  <a:txBody>
                    <a:bodyPr/>
                    <a:lstStyle/>
                    <a:p>
                      <a:pPr algn="ctr"/>
                      <a:endParaRPr lang="es-ES" sz="1100" dirty="0" smtClean="0"/>
                    </a:p>
                    <a:p>
                      <a:pPr algn="ctr"/>
                      <a:r>
                        <a:rPr lang="es-ES" sz="1100" dirty="0" smtClean="0"/>
                        <a:t>Reactivar la actividad operativa de la empresa </a:t>
                      </a:r>
                      <a:endParaRPr lang="es-ES" sz="11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s-ES" sz="1100" dirty="0" smtClean="0"/>
                    </a:p>
                    <a:p>
                      <a:pPr algn="ctr"/>
                      <a:r>
                        <a:rPr lang="es-ES" sz="1100" dirty="0" smtClean="0"/>
                        <a:t>Promover y ejecutar proyectos como alternativa de  expansión,  crecimiento  y consolidación empresarial. </a:t>
                      </a:r>
                      <a:endParaRPr lang="es-E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100" dirty="0" smtClean="0"/>
                        <a:t>Línea</a:t>
                      </a:r>
                      <a:r>
                        <a:rPr lang="es-ES" sz="1100" baseline="0" dirty="0" smtClean="0"/>
                        <a:t> San Bernardino- Guapi</a:t>
                      </a:r>
                      <a:endParaRPr lang="es-ES" sz="1100" dirty="0"/>
                    </a:p>
                  </a:txBody>
                  <a:tcPr/>
                </a:tc>
              </a:tr>
              <a:tr h="2502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100" dirty="0" smtClean="0"/>
                        <a:t>Generación eléctrica Piendamó</a:t>
                      </a:r>
                      <a:endParaRPr lang="es-ES" sz="1100" dirty="0"/>
                    </a:p>
                  </a:txBody>
                  <a:tcPr/>
                </a:tc>
              </a:tr>
              <a:tr h="25385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100" dirty="0" smtClean="0"/>
                        <a:t>Generación eléctrica Ovejas</a:t>
                      </a:r>
                      <a:endParaRPr lang="es-ES" sz="1100" dirty="0"/>
                    </a:p>
                  </a:txBody>
                  <a:tcPr/>
                </a:tc>
              </a:tr>
              <a:tr h="1080120"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 smtClean="0"/>
                        <a:t>ADMINISTRATIVA</a:t>
                      </a:r>
                      <a:endParaRPr lang="es-ES" sz="1000" b="1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100" dirty="0" smtClean="0"/>
                    </a:p>
                    <a:p>
                      <a:pPr algn="ctr"/>
                      <a:endParaRPr lang="es-ES" sz="1100" dirty="0" smtClean="0"/>
                    </a:p>
                    <a:p>
                      <a:pPr algn="ctr"/>
                      <a:r>
                        <a:rPr lang="es-ES" sz="1100" dirty="0" smtClean="0"/>
                        <a:t>Estructurar orgánica y funcionalmente la empresa con su planta de personal.</a:t>
                      </a:r>
                      <a:endParaRPr lang="es-E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100" dirty="0" smtClean="0"/>
                    </a:p>
                    <a:p>
                      <a:pPr algn="ctr"/>
                      <a:endParaRPr lang="es-ES" sz="1100" dirty="0" smtClean="0"/>
                    </a:p>
                    <a:p>
                      <a:pPr algn="ctr"/>
                      <a:r>
                        <a:rPr lang="es-ES" sz="1100" dirty="0" smtClean="0"/>
                        <a:t>Adecuar la organización para una mejor funcionalidad y competitividad. </a:t>
                      </a:r>
                      <a:endParaRPr lang="es-E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100" dirty="0" smtClean="0"/>
                    </a:p>
                    <a:p>
                      <a:pPr algn="ctr"/>
                      <a:endParaRPr lang="es-ES" sz="1100" dirty="0" smtClean="0"/>
                    </a:p>
                    <a:p>
                      <a:pPr algn="ctr"/>
                      <a:r>
                        <a:rPr lang="es-ES" sz="1100" dirty="0" smtClean="0"/>
                        <a:t>Estudio técnico -jurídico para la estructuración orgánica y funcional y planta de personal .</a:t>
                      </a:r>
                      <a:endParaRPr lang="es-ES" sz="1100" dirty="0"/>
                    </a:p>
                  </a:txBody>
                  <a:tcPr/>
                </a:tc>
              </a:tr>
              <a:tr h="53752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1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FINANCIERA  </a:t>
                      </a:r>
                      <a:endParaRPr lang="es-ES" sz="1000" b="1" dirty="0"/>
                    </a:p>
                  </a:txBody>
                  <a:tcPr vert="vert270"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es-ES" sz="1100" dirty="0" smtClean="0"/>
                    </a:p>
                    <a:p>
                      <a:pPr algn="ctr"/>
                      <a:endParaRPr lang="es-ES" sz="1100" dirty="0" smtClean="0"/>
                    </a:p>
                    <a:p>
                      <a:pPr algn="ctr"/>
                      <a:r>
                        <a:rPr lang="es-ES" sz="1100" dirty="0" smtClean="0"/>
                        <a:t>Administrar eficientemente los recursos y lograr información financiera, económica, social y ambiental oportuna y confiable. </a:t>
                      </a:r>
                      <a:endParaRPr lang="es-ES" sz="11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s-ES" sz="1100" dirty="0" smtClean="0"/>
                    </a:p>
                    <a:p>
                      <a:pPr algn="ctr"/>
                      <a:endParaRPr lang="es-ES" sz="1100" dirty="0" smtClean="0"/>
                    </a:p>
                    <a:p>
                      <a:pPr algn="ctr"/>
                      <a:r>
                        <a:rPr lang="es-ES" sz="1100" dirty="0" smtClean="0"/>
                        <a:t>Implementar estudios y procesos contables y financieros ajustados a la ley  para la consolidación financiera de la empresa. </a:t>
                      </a:r>
                      <a:endParaRPr lang="es-E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Adopción</a:t>
                      </a:r>
                      <a:r>
                        <a:rPr lang="es-ES" sz="1100" baseline="0" dirty="0" smtClean="0"/>
                        <a:t> </a:t>
                      </a:r>
                      <a:r>
                        <a:rPr lang="es-ES" sz="1100" dirty="0" smtClean="0"/>
                        <a:t>normas internacionales de información financiera NIIF.</a:t>
                      </a:r>
                      <a:endParaRPr lang="es-ES" sz="1100" dirty="0"/>
                    </a:p>
                  </a:txBody>
                  <a:tcPr/>
                </a:tc>
              </a:tr>
              <a:tr h="64689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Depuración y ajuste de partidas contables</a:t>
                      </a:r>
                      <a:r>
                        <a:rPr lang="es-ES" sz="1100" baseline="0" dirty="0" smtClean="0"/>
                        <a:t> con incertidumbre.</a:t>
                      </a:r>
                      <a:endParaRPr lang="es-ES" sz="1100" dirty="0"/>
                    </a:p>
                  </a:txBody>
                  <a:tcPr/>
                </a:tc>
              </a:tr>
              <a:tr h="624840">
                <a:tc rowSpan="3">
                  <a:txBody>
                    <a:bodyPr/>
                    <a:lstStyle/>
                    <a:p>
                      <a:pPr algn="ctr"/>
                      <a:r>
                        <a:rPr lang="es-ES" sz="1000" b="1" dirty="0" smtClean="0"/>
                        <a:t>JURIDICA</a:t>
                      </a:r>
                      <a:endParaRPr lang="es-ES" sz="1000" b="1" dirty="0"/>
                    </a:p>
                  </a:txBody>
                  <a:tcPr vert="vert270" anchor="ctr"/>
                </a:tc>
                <a:tc rowSpan="3">
                  <a:txBody>
                    <a:bodyPr/>
                    <a:lstStyle/>
                    <a:p>
                      <a:pPr algn="ctr"/>
                      <a:endParaRPr lang="es-ES" sz="1100" b="0" dirty="0" smtClean="0"/>
                    </a:p>
                    <a:p>
                      <a:pPr algn="ctr"/>
                      <a:endParaRPr lang="es-ES" sz="1100" b="0" dirty="0" smtClean="0"/>
                    </a:p>
                    <a:p>
                      <a:pPr algn="ctr"/>
                      <a:endParaRPr kumimoji="0" lang="es-E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es-E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es-E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es-E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s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Prevenir el daño antijurídico</a:t>
                      </a:r>
                      <a:endParaRPr lang="es-ES" sz="1100" b="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s-ES" sz="1100" b="0" dirty="0" smtClean="0"/>
                    </a:p>
                    <a:p>
                      <a:pPr algn="ctr"/>
                      <a:endParaRPr lang="es-ES" sz="1100" b="0" dirty="0" smtClean="0"/>
                    </a:p>
                    <a:p>
                      <a:pPr algn="ctr"/>
                      <a:endParaRPr lang="es-ES" sz="1100" b="0" dirty="0" smtClean="0"/>
                    </a:p>
                    <a:p>
                      <a:pPr algn="ctr"/>
                      <a:endParaRPr lang="es-ES" sz="1100" b="0" dirty="0" smtClean="0"/>
                    </a:p>
                    <a:p>
                      <a:pPr algn="ctr"/>
                      <a:endParaRPr lang="es-ES" sz="1100" b="0" dirty="0" smtClean="0"/>
                    </a:p>
                    <a:p>
                      <a:pPr algn="ctr"/>
                      <a:endParaRPr lang="es-ES" sz="1100" b="0" dirty="0" smtClean="0"/>
                    </a:p>
                    <a:p>
                      <a:pPr algn="ctr"/>
                      <a:r>
                        <a:rPr lang="es-ES" sz="1100" b="0" dirty="0" smtClean="0"/>
                        <a:t>Revisar ,</a:t>
                      </a:r>
                      <a:r>
                        <a:rPr lang="es-ES" sz="1100" b="0" baseline="0" dirty="0" smtClean="0"/>
                        <a:t> analizar y aplicar  pertinentemente los marcos normativos  y jurisprudenciales   vigentes.</a:t>
                      </a:r>
                      <a:endParaRPr lang="es-ES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Estudiar procedencia de diferentes acciones jurídicas respecto del Laudo Arbitral.</a:t>
                      </a:r>
                    </a:p>
                    <a:p>
                      <a:pPr algn="ctr"/>
                      <a:endParaRPr lang="es-ES" sz="1100" b="1" dirty="0"/>
                    </a:p>
                  </a:txBody>
                  <a:tcPr/>
                </a:tc>
              </a:tr>
              <a:tr h="76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0" dirty="0" smtClean="0"/>
                        <a:t> Evaluación</a:t>
                      </a:r>
                      <a:r>
                        <a:rPr lang="es-ES" sz="1100" b="0" baseline="0" dirty="0" smtClean="0"/>
                        <a:t> </a:t>
                      </a:r>
                      <a:r>
                        <a:rPr lang="es-ES" sz="1100" b="0" dirty="0" smtClean="0"/>
                        <a:t>de cláusula 15 del contrato de gestión y clausulas  8</a:t>
                      </a:r>
                      <a:r>
                        <a:rPr kumimoji="0" lang="es-E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y  21 </a:t>
                      </a:r>
                      <a:r>
                        <a:rPr lang="es-ES" sz="1100" b="0" dirty="0" smtClean="0"/>
                        <a:t>del contrato de Operación sobre garantías  y seguros.</a:t>
                      </a:r>
                      <a:endParaRPr lang="es-ES" sz="1100" b="0" dirty="0"/>
                    </a:p>
                  </a:txBody>
                  <a:tcPr/>
                </a:tc>
              </a:tr>
              <a:tr h="381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0" dirty="0" smtClean="0"/>
                        <a:t>Solicitar asesoría ante la Agencia Nacional de Defensa</a:t>
                      </a:r>
                      <a:r>
                        <a:rPr lang="es-ES" sz="1100" b="0" baseline="0" dirty="0" smtClean="0"/>
                        <a:t> Jurídica del Estado en los procesos más relevantes.</a:t>
                      </a:r>
                      <a:endParaRPr lang="es-ES" sz="1100" b="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31495"/>
            <a:ext cx="1272494" cy="73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1982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202</Words>
  <Application>Microsoft Office PowerPoint</Application>
  <PresentationFormat>Presentación en pantalla (4:3)</PresentationFormat>
  <Paragraphs>51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MAPA ESTRATEGICO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ESTRATEGICO CEDELCA S.A. E.S.P. 2015</dc:title>
  <dc:creator>EQUIPO</dc:creator>
  <cp:lastModifiedBy>Sandra</cp:lastModifiedBy>
  <cp:revision>103</cp:revision>
  <dcterms:created xsi:type="dcterms:W3CDTF">2015-01-22T15:20:47Z</dcterms:created>
  <dcterms:modified xsi:type="dcterms:W3CDTF">2016-01-29T22:16:36Z</dcterms:modified>
</cp:coreProperties>
</file>